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7"/>
  </p:notesMasterIdLst>
  <p:handoutMasterIdLst>
    <p:handoutMasterId r:id="rId38"/>
  </p:handoutMasterIdLst>
  <p:sldIdLst>
    <p:sldId id="275" r:id="rId2"/>
    <p:sldId id="298" r:id="rId3"/>
    <p:sldId id="299" r:id="rId4"/>
    <p:sldId id="300" r:id="rId5"/>
    <p:sldId id="301" r:id="rId6"/>
    <p:sldId id="302" r:id="rId7"/>
    <p:sldId id="313" r:id="rId8"/>
    <p:sldId id="327" r:id="rId9"/>
    <p:sldId id="303" r:id="rId10"/>
    <p:sldId id="304" r:id="rId11"/>
    <p:sldId id="305" r:id="rId12"/>
    <p:sldId id="312" r:id="rId13"/>
    <p:sldId id="328" r:id="rId14"/>
    <p:sldId id="314" r:id="rId15"/>
    <p:sldId id="306" r:id="rId16"/>
    <p:sldId id="307" r:id="rId17"/>
    <p:sldId id="308" r:id="rId18"/>
    <p:sldId id="310" r:id="rId19"/>
    <p:sldId id="329" r:id="rId20"/>
    <p:sldId id="320" r:id="rId21"/>
    <p:sldId id="315" r:id="rId22"/>
    <p:sldId id="316" r:id="rId23"/>
    <p:sldId id="319" r:id="rId24"/>
    <p:sldId id="317" r:id="rId25"/>
    <p:sldId id="318" r:id="rId26"/>
    <p:sldId id="330" r:id="rId27"/>
    <p:sldId id="311" r:id="rId28"/>
    <p:sldId id="321" r:id="rId29"/>
    <p:sldId id="323" r:id="rId30"/>
    <p:sldId id="322" r:id="rId31"/>
    <p:sldId id="331" r:id="rId32"/>
    <p:sldId id="324" r:id="rId33"/>
    <p:sldId id="325" r:id="rId34"/>
    <p:sldId id="326" r:id="rId35"/>
    <p:sldId id="286" r:id="rId36"/>
  </p:sldIdLst>
  <p:sldSz cx="12195175" cy="6858000"/>
  <p:notesSz cx="6858000" cy="9144000"/>
  <p:embeddedFontLst>
    <p:embeddedFont>
      <p:font typeface="Merriweather Light" panose="00000400000000000000" pitchFamily="2" charset="0"/>
      <p:regular r:id="rId39"/>
      <p:italic r:id="rId40"/>
    </p:embeddedFont>
    <p:embeddedFont>
      <p:font typeface="Merriweather Regular" panose="020B060402020202020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229A3D-A790-4035-AA05-29A23D67AE8F}">
          <p14:sldIdLst>
            <p14:sldId id="275"/>
            <p14:sldId id="298"/>
          </p14:sldIdLst>
        </p14:section>
        <p14:section name="Example" id="{2A69DA6B-FD9D-4D90-9941-77096CE25F0C}">
          <p14:sldIdLst>
            <p14:sldId id="299"/>
            <p14:sldId id="300"/>
            <p14:sldId id="301"/>
            <p14:sldId id="302"/>
            <p14:sldId id="313"/>
          </p14:sldIdLst>
        </p14:section>
        <p14:section name="Performance" id="{005FCA01-658B-4927-ADCA-0C8842FC6F35}">
          <p14:sldIdLst>
            <p14:sldId id="327"/>
            <p14:sldId id="303"/>
            <p14:sldId id="304"/>
            <p14:sldId id="305"/>
            <p14:sldId id="312"/>
          </p14:sldIdLst>
        </p14:section>
        <p14:section name="Solution" id="{09CE7979-FD48-4894-BDDB-D4CEE9AB9AD1}">
          <p14:sldIdLst>
            <p14:sldId id="328"/>
            <p14:sldId id="314"/>
            <p14:sldId id="306"/>
            <p14:sldId id="307"/>
            <p14:sldId id="308"/>
            <p14:sldId id="310"/>
          </p14:sldIdLst>
        </p14:section>
        <p14:section name="Type-level" id="{53FFD429-24DB-493F-BEAD-0F07D3FE4B82}">
          <p14:sldIdLst>
            <p14:sldId id="329"/>
            <p14:sldId id="320"/>
            <p14:sldId id="315"/>
            <p14:sldId id="316"/>
            <p14:sldId id="319"/>
            <p14:sldId id="317"/>
            <p14:sldId id="318"/>
          </p14:sldIdLst>
        </p14:section>
        <p14:section name="Datatype-generic" id="{6E2AAD4C-3864-4E6D-A2D1-81A865B7301A}">
          <p14:sldIdLst>
            <p14:sldId id="330"/>
            <p14:sldId id="311"/>
            <p14:sldId id="321"/>
            <p14:sldId id="323"/>
            <p14:sldId id="322"/>
          </p14:sldIdLst>
        </p14:section>
        <p14:section name="Implementation" id="{3F2304AF-B0F9-48CB-9A0B-AFEDC591036C}">
          <p14:sldIdLst>
            <p14:sldId id="331"/>
            <p14:sldId id="324"/>
            <p14:sldId id="325"/>
            <p14:sldId id="326"/>
          </p14:sldIdLst>
        </p14:section>
        <p14:section name="End" id="{EF1762CA-B7BA-45DE-8E3A-9407480A37E0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FF914-0F18-4057-8730-F140A20FAE0B}" v="30" dt="2024-02-06T20:51:34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 autoAdjust="0"/>
    <p:restoredTop sz="60412" autoAdjust="0"/>
  </p:normalViewPr>
  <p:slideViewPr>
    <p:cSldViewPr snapToGrid="0">
      <p:cViewPr varScale="1">
        <p:scale>
          <a:sx n="67" d="100"/>
          <a:sy n="67" d="100"/>
        </p:scale>
        <p:origin x="2352" y="60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08/02/2024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08/02/2024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00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B434-2F6F-6D86-4D84-B330683A2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64B3B-D86B-FDE1-A4FF-A82E7CF7A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F6512-569B-DA89-43DD-ACEBAC5B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187D5-A7FB-96F0-1D09-A0A35EAF6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8E6A-8BCE-9F7B-E273-5289F14A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C50BA-A777-D8E8-49C8-013B8D183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87784-F700-9C98-6911-5FAD5405D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05CB-91FD-A9E2-EA2A-5552A801F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27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7D8A-314D-1E6A-9026-35143B5E1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53843-794D-B5F3-8B6A-EA1A4187A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4710D-E8EE-061C-9E58-38AF5E271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2FB1E-4556-1EB0-751C-613C0549E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44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E7C23-5204-611B-361F-5AE8E831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61EB5-772C-FEC9-C301-2114D579B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C0807-EB45-D24F-0514-770BDC504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8D1A0-AF82-0A4F-8064-A1FF0D6CF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0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4DAA-C3EC-FFDD-81B0-FCBC7F86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24D65-8561-E669-66CC-A507EA8C6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C127D7-8064-3F0B-34FB-6D9BF6678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E0EE-CEDD-5BE5-E022-B85EFFD7C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5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0ABB-C27B-9E2B-535E-DADF3F6E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4EFC7-944D-8C9D-7B23-DF675C213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1BDFA-12AA-7EAB-65A0-0E14544C1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21AB1-CA58-C317-BE11-93E24DDFC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25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EEFA-620B-EE42-140D-41202A9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570D2-712D-3479-C99F-364F9191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CDE0D-2670-A9E1-75BD-831A7EFA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1195-CDB9-98E0-D980-23BC3447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16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F7B0-6297-F20D-31C5-62D2241B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CA9A9-D2F3-1087-F30E-82DA33474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936B8-5789-AD13-14EE-4DE72B3D8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FB8B8-6F35-4EE6-DB4A-0A447612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784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FDEB1-CE23-3A64-DB8B-C8444AC2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038B5-A3CE-F162-B84A-713D43874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2C94E-D63B-71DF-0B48-ED101D7D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35FA-C23A-0F2F-EFD7-00433BBF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10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11D4-743E-8458-24DE-F83A7108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197E0-E288-3B89-E0B4-46B54787E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F7A1D-EE0C-8E8F-F284-6B97E208A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F28F5-1957-334D-6B80-AAC90962E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5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6978-78B8-C90A-D592-5B3CBAA9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9AF6D-C938-FD3A-454A-CB766150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7F700-F952-C8D0-D31C-49527CF7C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3D8F1-E5FF-06F3-122F-3439FB830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8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3B5C-F196-1999-0B6E-A8FE5F4F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62C8D-D547-EABF-B609-A542DFB87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FECFD-8C1C-547A-178F-8A954688A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16F4A-6494-8288-3AA2-991D70355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1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4BA0-9BC5-1AFA-1291-D6B49F5D2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42DDF-55FF-86C1-7C01-8987CB957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62667-5D7F-1E95-43ED-9E35CA99E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D3EB-1453-7883-3A8B-0490C66C7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46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FC55-BD30-586F-319B-BF889D46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287A8-B7E6-D54E-B6B9-714A5B5B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D385F-40C7-76D3-C802-50D46A8B5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ADA7B-E2DA-7408-F3E8-393A030D9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807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1F9DB-BFDE-4AE5-ADE7-0BE4AADF0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8A48A-749C-6B8A-3849-A201F6FBD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26581-8E96-664A-E34C-93FEA837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FFC90-B1BD-453B-AD32-CA55DB1F8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07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E100-97F2-393F-32FF-DA1C14F97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BE9C9-9A92-61E1-47CD-38F0F2A6B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DA06B-CCB7-3995-054D-84A8BCB06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02F0E-9FCC-06E7-1DDF-38E692458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87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EFFA9-0E13-0583-ECB6-C340D1C5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4D478-93C9-AD5A-3118-41EC0C98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5055D-627E-7356-CF41-88DBAF6FD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4C59-BE4C-BFD6-419B-AFABA540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71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D9454-2ADA-CFA1-561E-84BE9BB6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0F5D9-A925-2C94-EE4C-29D9D200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1963C-9844-1E23-32B9-36C4A92E5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7E125-1BAF-89CE-F2C0-C9A275A83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692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EAFF5-239C-51FD-E547-EFDA19B6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B4840E-14C9-1440-2837-FD783BA16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ED197-91D4-10ED-C768-77A40D7D3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154B4-3524-D7A2-F563-412AB7044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47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4ABB-30CB-1D8C-1193-A2E069DF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927E8-38D9-AB13-3873-2A90D532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98BBE9-6706-EE0B-0556-6B71F71F3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65985-FC40-DB35-0F93-C50A9F440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377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35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CD5E1-31AD-8A03-487B-8622CE58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4434-4854-B76F-8B64-A87A66270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7B43F-CD68-E3BE-4F10-F186850BD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034C2-1FE9-8286-73FA-FD971EB86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76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4710-D7D0-F28B-EAB6-836E57A6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ED1CD-1DD3-F945-01AF-B6AF99DAB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6B17D-5D06-7986-3962-2973D1F8B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57732-5FAC-21B1-EF54-DA666015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60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C035-5C03-59A9-0440-2193B02D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BC30B-D83B-E2B1-C67F-806B96735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A496F-D597-8325-7C29-1EB6F36D6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DB01-328B-3A7F-CE13-37DF68C58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2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5595-6ED0-A1FB-C6C9-C313DC7A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016A6-8412-FE75-6EC9-A28789FD7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E4AF0-7C36-370D-EB4D-FEB37255F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65C80-2A2A-DD10-BF8A-1F2EA40CB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1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04D0-E7A6-7B29-3974-AFBB968B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647CC-21B2-3047-A521-59A6AF75B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EEE0E-0216-67B6-0515-80C7613C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66015-9172-82EF-57BC-FA20D345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3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427C4-C52B-B607-049E-9C19C694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8A11E-80B0-E617-C37B-B613AAC3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DB734-338C-D4CB-406D-B704E50F0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3A6C-CA57-3D3B-A2E4-E7D53B0BD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F750-5490-8B96-E48E-5D9FB4D5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CF069-623D-54AD-EA96-684911F3A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1AD154-4C6F-7FD4-4EF1-DF035FC13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B93C9-8891-3AEA-A533-1346047B4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39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88EA3E1-C57B-354F-A509-7847EF0D89CA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EE591D-139A-7A45-BE2A-30F958454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67037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7885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73005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2EB63E-B3FD-F04E-B07E-42E0444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8570B82-28FC-6749-B68C-B5D326B297D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F86E329-BA07-1340-8455-F0BE9D1659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5901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519580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36749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DAAD63-1F1A-474D-9224-A59CA777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429C34-C5D0-5F4C-9D42-8EA7827B7DB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084EAD6F-6643-CD45-97A1-65D82E9459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4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0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47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CCBB0-B0FE-8146-AAE8-BF07D93B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9DBD326-FF5B-974E-AABE-52A25EB0DC9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75094BC3-1633-FD48-A54C-A5F6679DD2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5480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9928D62-4222-3C4B-805E-880C28720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744AFDBE-8F36-DB4C-88A3-CDFD31295C2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FE6E0574-5CFC-224D-9867-CAF40B034D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E2900EAC-CE68-3C47-A789-8319BCDED3D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tekst 34">
            <a:extLst>
              <a:ext uri="{FF2B5EF4-FFF2-40B4-BE49-F238E27FC236}">
                <a16:creationId xmlns:a16="http://schemas.microsoft.com/office/drawing/2014/main" id="{6637393D-2F50-5B48-88C3-95DE8E60B5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9B98ABBE-A70F-3E40-9537-A66FB40AEE3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9CE1B279-6433-3843-86AE-EE9AD2E0115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AD98A340-52F0-FB4F-BCAF-1E6724FF60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284296B-ECD3-7A46-9C83-93130B017473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916A8A93-EC09-994D-B8FC-D3D68C866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B43E413-859C-5B4A-B5B0-B500B56A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F6ADB14-C6B2-E54D-9FA0-76300FEFB52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470EEEB-57E8-7142-B3A6-6F312DE0B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21EB27-6C1B-D840-956D-529C87AC8247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180E945-E6FE-EB41-A1D6-8E833732E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D3462A6-C9E6-4047-B6F4-021B57F6E9D9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8A69A28-83D0-644D-98EA-AC69ACFF7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206116A8-BB55-7D43-9D0F-37283C81F9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8D7684-2372-044E-9476-67823E7B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3307BE-AC28-EC42-BA43-0F426756F2A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45D8DAEF-94CB-1A4C-8DAA-EB10E30B4C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9B5B2E1-A445-A543-A797-205D93D1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F6C7583-4A15-1543-8A0E-904D2215974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3AF710-44F6-614C-BCF4-F3AC447AF3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4036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785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48937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FFED9D6-1120-C748-AD1D-EB3E31D4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F3EFB12-17CA-0344-860B-FDEC97343EF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FBEEEA74-3B30-D640-899F-36953B941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7362" y="6155901"/>
            <a:ext cx="5592351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9633EF-C855-C247-A6D6-B10D673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38FE581-1476-C844-A870-C48CF02A864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17A7F3D8-FFC2-4343-A457-E235F7922EB5}" type="datetime1">
              <a:rPr lang="nl-NL" smtClean="0"/>
              <a:pPr/>
              <a:t>8-2-2024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C18BE63-53BB-C14A-8FB9-1F3D271312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902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8" r:id="rId4"/>
    <p:sldLayoutId id="2147483694" r:id="rId5"/>
    <p:sldLayoutId id="2147483717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19" r:id="rId15"/>
    <p:sldLayoutId id="2147483703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10FE16A-3EC4-1A49-BFF7-C234B9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DC10616-FA6C-AB4C-8F84-7696C7142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Obtaining</a:t>
            </a:r>
            <a:r>
              <a:rPr lang="nl-NL" sz="3200" dirty="0"/>
              <a:t> Low-Level Control in a High-Level Language : Variant Types in Data-Parallel Array Languages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F24340-C050-6795-7C0F-1E25CF5C0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5176" y="5450648"/>
            <a:ext cx="5044821" cy="504478"/>
          </a:xfrm>
        </p:spPr>
        <p:txBody>
          <a:bodyPr/>
          <a:lstStyle/>
          <a:p>
            <a:r>
              <a:rPr lang="en-GB" dirty="0"/>
              <a:t>Luuk de Graaf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25AFDB0-6CC2-2B10-27A3-8491C7259F11}"/>
              </a:ext>
            </a:extLst>
          </p:cNvPr>
          <p:cNvSpPr txBox="1">
            <a:spLocks/>
          </p:cNvSpPr>
          <p:nvPr/>
        </p:nvSpPr>
        <p:spPr>
          <a:xfrm>
            <a:off x="3575175" y="476696"/>
            <a:ext cx="5044821" cy="25223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2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Presented by Luuk de Graaf</a:t>
            </a:r>
          </a:p>
        </p:txBody>
      </p:sp>
    </p:spTree>
    <p:extLst>
      <p:ext uri="{BB962C8B-B14F-4D97-AF65-F5344CB8AC3E}">
        <p14:creationId xmlns:p14="http://schemas.microsoft.com/office/powerpoint/2010/main" val="336834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9D30-D0C0-2389-7B01-F31F3FB1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762BF-FF6C-8B83-5F4D-A5900E31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Performance : for variants, what is possible?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A960FE-8FCF-8A84-7E21-D4A50848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A2BD90D-BFC7-1E35-533D-0A5C849E84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0D549152-25A0-0515-7EA3-E7F58F6A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98" y="2436667"/>
            <a:ext cx="7367926" cy="32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1DBF-5809-C7A6-05FB-7BEC02359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F77EF-CC13-15D6-7C1B-F339474CA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Performance : element-wise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962E21-54A8-C133-5E89-2AAA6D0D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BB15261-DA96-D943-6F5A-929D63C1187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1941DD-5AF7-48B7-E415-180EB9F6D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Fixed size constraint</a:t>
            </a:r>
          </a:p>
          <a:p>
            <a:pPr algn="just"/>
            <a:r>
              <a:rPr lang="en-US" dirty="0"/>
              <a:t>Tagged</a:t>
            </a:r>
            <a:r>
              <a:rPr lang="nl-NL" dirty="0"/>
              <a:t> Union </a:t>
            </a:r>
            <a:r>
              <a:rPr lang="en-US" dirty="0"/>
              <a:t>vs</a:t>
            </a:r>
            <a:r>
              <a:rPr lang="nl-NL" dirty="0"/>
              <a:t> Pointer/Index</a:t>
            </a:r>
          </a:p>
          <a:p>
            <a:pPr algn="just"/>
            <a:r>
              <a:rPr lang="en-US" dirty="0"/>
              <a:t>Branching</a:t>
            </a:r>
          </a:p>
          <a:p>
            <a:pPr algn="just"/>
            <a:r>
              <a:rPr lang="nl-NL" dirty="0"/>
              <a:t>Breaks </a:t>
            </a:r>
            <a:r>
              <a:rPr lang="en-US" dirty="0"/>
              <a:t>vectorization</a:t>
            </a:r>
            <a:r>
              <a:rPr lang="nl-NL" dirty="0"/>
              <a:t> in the general case</a:t>
            </a:r>
          </a:p>
          <a:p>
            <a:pPr algn="just"/>
            <a:r>
              <a:rPr lang="en-US" dirty="0"/>
              <a:t>Masking</a:t>
            </a:r>
          </a:p>
        </p:txBody>
      </p:sp>
    </p:spTree>
    <p:extLst>
      <p:ext uri="{BB962C8B-B14F-4D97-AF65-F5344CB8AC3E}">
        <p14:creationId xmlns:p14="http://schemas.microsoft.com/office/powerpoint/2010/main" val="114555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3E53-26F5-B589-C606-755D00C49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918BFF-73A6-E652-0796-1AF37A321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Performance : variant-wise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5640308-A8CF-AC87-FA75-3D7BA774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D880EDE-D410-B33E-1F23-ADB30DCDACC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A51DA2F-5AE3-EA23-6B00-2C6817AD8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Vectorization</a:t>
            </a:r>
          </a:p>
          <a:p>
            <a:pPr algn="just"/>
            <a:r>
              <a:rPr lang="en-US" dirty="0"/>
              <a:t>Rearranging cost</a:t>
            </a:r>
          </a:p>
          <a:p>
            <a:pPr algn="just"/>
            <a:r>
              <a:rPr lang="en-US" dirty="0"/>
              <a:t>Multiple functions</a:t>
            </a:r>
          </a:p>
          <a:p>
            <a:pPr algn="just"/>
            <a:r>
              <a:rPr lang="en-US" dirty="0"/>
              <a:t>Variant change not independent</a:t>
            </a:r>
            <a:endParaRPr lang="nl-NL" dirty="0"/>
          </a:p>
          <a:p>
            <a:pPr algn="just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1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7AC-7564-D91E-3993-BC792E6E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21B4369-1B9E-BE5B-872A-0D8D1C0B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CD451F-6C7B-1EF7-4E57-5A68A39FA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Can we abstract over it?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62971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534C-1CF5-4125-309B-6B1D1244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7FC68F-B962-053C-0175-C28577670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6306" y="1008830"/>
            <a:ext cx="4786312" cy="616823"/>
          </a:xfrm>
        </p:spPr>
        <p:txBody>
          <a:bodyPr/>
          <a:lstStyle/>
          <a:p>
            <a:r>
              <a:rPr lang="en-US" dirty="0"/>
              <a:t>Solution : single abstraction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61F5CB-24E5-6918-3863-450C34BE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5B24D81-DE22-89CE-F6E1-1AB183BFAB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C129504C-0CFE-C55B-F1D8-2FE370A2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532" y="3259611"/>
            <a:ext cx="6626226" cy="2589559"/>
          </a:xfrm>
          <a:prstGeom prst="rect">
            <a:avLst/>
          </a:prstGeom>
        </p:spPr>
      </p:pic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C966190B-44B0-D88A-89D9-3E8EE651AF52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Functionality</a:t>
            </a:r>
          </a:p>
          <a:p>
            <a:pPr lvl="0" algn="just"/>
            <a:r>
              <a:rPr lang="en-GB" dirty="0"/>
              <a:t>Indexing</a:t>
            </a:r>
          </a:p>
          <a:p>
            <a:pPr lvl="0"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CFE10-C131-4010-F35C-AA2C469AE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FD6742A-8927-0DFB-8D91-811B1E6C7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Solution : variant-wise (ECS)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8187D8-647E-5312-3B13-7560D34F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AF2BA75-007C-DD84-F3A6-5E2D0808254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14F1AEC-EAFC-CAE1-BAA2-C0A9042FC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nl-NL" dirty="0"/>
              <a:t>Entity Component System</a:t>
            </a:r>
          </a:p>
          <a:p>
            <a:pPr algn="just"/>
            <a:r>
              <a:rPr lang="en-US" dirty="0"/>
              <a:t>Composition</a:t>
            </a:r>
            <a:r>
              <a:rPr lang="nl-NL" dirty="0"/>
              <a:t> at </a:t>
            </a:r>
            <a:r>
              <a:rPr lang="en-US" dirty="0"/>
              <a:t>runtime</a:t>
            </a:r>
          </a:p>
          <a:p>
            <a:pPr algn="just"/>
            <a:endParaRPr lang="nl-NL" dirty="0"/>
          </a:p>
        </p:txBody>
      </p:sp>
      <p:pic>
        <p:nvPicPr>
          <p:cNvPr id="3" name="Picture 2" descr="A diagram of a movement">
            <a:extLst>
              <a:ext uri="{FF2B5EF4-FFF2-40B4-BE49-F238E27FC236}">
                <a16:creationId xmlns:a16="http://schemas.microsoft.com/office/drawing/2014/main" id="{BAC1C99A-5F7C-E0A7-8276-F1CDB54F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07" y="2780683"/>
            <a:ext cx="5539940" cy="30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88271-F309-E3AC-B207-B7884D8B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5FE44A-1CAA-EADD-0934-C03C97DA7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Solution : element-wise (ADT)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44B2EF2-0BF2-5863-B2A6-AE280424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16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0B3C30-68B3-2A9B-66B4-8F27A68AD3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B3EB91-D03F-5201-61EE-33AD745C8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nl-NL" dirty="0"/>
              <a:t>Functional Languages</a:t>
            </a:r>
          </a:p>
          <a:p>
            <a:pPr algn="just"/>
            <a:r>
              <a:rPr lang="nl-NL" dirty="0"/>
              <a:t>Pattern Matching</a:t>
            </a:r>
          </a:p>
        </p:txBody>
      </p:sp>
      <p:pic>
        <p:nvPicPr>
          <p:cNvPr id="3" name="Picture 2" descr="A black and white image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354A8DA5-9CA6-CA55-0F5C-EC696AF5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34" y="4031823"/>
            <a:ext cx="5755621" cy="11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B35B-1D3B-E9C3-4E3A-4C043EEB5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EA8B55F-916B-AE14-D1FD-93E2F3D95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Proposed Solution : Polymorphic Variants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A7E2C0-D3AB-A706-C517-DC186AD8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290D1E9-3185-C697-4431-D04E444EA9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98EC3E-AF51-5BE7-46CA-73E8761EA2E2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Open/Extensible/Structural Sum Types</a:t>
            </a:r>
          </a:p>
          <a:p>
            <a:pPr lvl="0" algn="just"/>
            <a:r>
              <a:rPr lang="en-GB" dirty="0"/>
              <a:t>Polymorphic datatype</a:t>
            </a:r>
          </a:p>
          <a:p>
            <a:pPr lvl="0" algn="just"/>
            <a:r>
              <a:rPr lang="en-GB" dirty="0"/>
              <a:t>Type-level</a:t>
            </a:r>
          </a:p>
          <a:p>
            <a:pPr lvl="0" algn="just"/>
            <a:r>
              <a:rPr lang="en-GB" dirty="0"/>
              <a:t>Variants apparent to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24922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D910-1A2E-EE22-AC6B-6517B59A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6B1DD6-DABF-7D2A-98B5-DE1B96756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Polymorphic variants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64FF56-B818-C8EF-63EA-D83E22D3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18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D0A1334-5A71-7610-7FA6-748E41FE369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C2793D2-AF97-6623-FF97-5B1C7DF4B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Haskell</a:t>
            </a:r>
          </a:p>
          <a:p>
            <a:pPr algn="just"/>
            <a:r>
              <a:rPr lang="nl-NL" dirty="0"/>
              <a:t>Memory </a:t>
            </a:r>
            <a:r>
              <a:rPr lang="en-US" dirty="0"/>
              <a:t>Representation</a:t>
            </a:r>
          </a:p>
          <a:p>
            <a:pPr algn="just"/>
            <a:r>
              <a:rPr lang="en-US" dirty="0"/>
              <a:t>Deduplication</a:t>
            </a:r>
          </a:p>
          <a:p>
            <a:pPr algn="just"/>
            <a:r>
              <a:rPr lang="en-US" dirty="0"/>
              <a:t>(De)construction</a:t>
            </a:r>
          </a:p>
          <a:p>
            <a:pPr algn="just"/>
            <a:r>
              <a:rPr lang="en-US" dirty="0"/>
              <a:t>Type-level and Value-level</a:t>
            </a:r>
          </a:p>
          <a:p>
            <a:pPr algn="just"/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1C7B-CCA4-1BFF-985C-EFEA1EFF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6" y="4644833"/>
            <a:ext cx="10878639" cy="3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F755-A10F-F9E8-74F8-33206E5A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0255E22-F43C-6896-D33F-5D4F0E75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2E24B9D-F19D-1FBA-24E6-3CED6857C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Computing Types : Efficient Memory Representation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30290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399C2A-F99E-6A41-82FF-274BC487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Introduction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05964E-C2D8-3648-9355-5233CF9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7E1981-4CB1-724A-B496-DA09996280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61CFC1-BBC1-C248-8F70-1539394743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nl-NL" dirty="0"/>
              <a:t>Example</a:t>
            </a:r>
          </a:p>
          <a:p>
            <a:pPr algn="just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656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DB77-D964-EE43-DEC5-4C30EAAF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D12BCD-3BFC-69AF-E60B-8EE5F68F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CE0882-0799-CBB8-A0F9-7471AE51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006A3C-3EE4-7ADA-9DCD-1D7CA84106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71A579-CB27-F485-4568-7A2873AD2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Type-indexing</a:t>
            </a:r>
          </a:p>
          <a:p>
            <a:pPr algn="just"/>
            <a:r>
              <a:rPr lang="en-US" dirty="0"/>
              <a:t>Type families</a:t>
            </a:r>
          </a:p>
          <a:p>
            <a:pPr algn="just"/>
            <a:r>
              <a:rPr lang="en-US" dirty="0"/>
              <a:t>DataKinds Extension</a:t>
            </a:r>
          </a:p>
          <a:p>
            <a:pPr algn="just"/>
            <a:endParaRPr lang="nl-NL" dirty="0"/>
          </a:p>
        </p:txBody>
      </p:sp>
      <p:pic>
        <p:nvPicPr>
          <p:cNvPr id="6" name="Picture 5" descr="A close up of words&#10;&#10;Description automatically generated">
            <a:extLst>
              <a:ext uri="{FF2B5EF4-FFF2-40B4-BE49-F238E27FC236}">
                <a16:creationId xmlns:a16="http://schemas.microsoft.com/office/drawing/2014/main" id="{14E844E7-01E3-D802-60AF-35F9D306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79" y="3655077"/>
            <a:ext cx="959301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F895B-DF40-1F0D-8899-E7287E0F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DA5232-81EA-364F-E73A-BFA18C0A1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composition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1D9FDE-73CC-39B5-BB72-57F9323E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21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6159412-6472-76D9-702B-F4732012E30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5D42DE-899E-5A84-EFDB-59E7D099DA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Memory Representation</a:t>
            </a:r>
          </a:p>
          <a:p>
            <a:pPr algn="just"/>
            <a:r>
              <a:rPr lang="en-US" dirty="0"/>
              <a:t>Composition</a:t>
            </a:r>
            <a:r>
              <a:rPr lang="nl-NL" dirty="0"/>
              <a:t> explicit</a:t>
            </a:r>
          </a:p>
          <a:p>
            <a:pPr algn="just"/>
            <a:r>
              <a:rPr lang="nl-NL" dirty="0"/>
              <a:t>Closed system</a:t>
            </a:r>
          </a:p>
          <a:p>
            <a:pPr algn="just"/>
            <a:r>
              <a:rPr lang="en-US" dirty="0"/>
              <a:t>Primitive</a:t>
            </a:r>
            <a:r>
              <a:rPr lang="nl-NL" dirty="0"/>
              <a:t> Types</a:t>
            </a:r>
          </a:p>
          <a:p>
            <a:pPr algn="just"/>
            <a:endParaRPr lang="nl-NL" dirty="0"/>
          </a:p>
        </p:txBody>
      </p:sp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C9FA92A3-EF85-DAA9-9390-65E44BC1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08" y="4160601"/>
            <a:ext cx="7335274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421E-A4B6-7B63-F8FD-1B580B9E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A38195-7F85-F818-6A1B-47D93872F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Datatypes in Embedded Languages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9FC81C-4F52-7D0D-AE91-F025CD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2C9CA94-C903-2094-93C0-CC0ACE32C5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2F796624-0D96-5ED4-18D9-673069C93C7D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Abstract Syntax Tree</a:t>
            </a:r>
          </a:p>
          <a:p>
            <a:pPr lvl="0" algn="just"/>
            <a:r>
              <a:rPr lang="en-GB" dirty="0"/>
              <a:t>Constraint through GADT</a:t>
            </a:r>
          </a:p>
          <a:p>
            <a:pPr lvl="0" algn="just"/>
            <a:endParaRPr lang="en-GB" dirty="0"/>
          </a:p>
          <a:p>
            <a:pPr marL="0" lvl="0" indent="0" algn="just">
              <a:buNone/>
            </a:pPr>
            <a:endParaRPr lang="en-GB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719CB79-5A46-52AA-A27B-C8F5FA1D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49" y="3048772"/>
            <a:ext cx="6303742" cy="24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03271-CEE9-1D4B-2D22-F31822CAA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3EC2B2-A891-195A-4E8F-7D91F44BF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solution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889735-3B12-1574-6D4E-CFCE2C69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23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D0F4B1-AC94-CA41-38F5-CA42787C06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1" name="Picture 20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472BBA4-8CF0-88AB-5D8C-234ADDA2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80" y="2485880"/>
            <a:ext cx="9219283" cy="22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99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58D4-05D1-AC67-9FD1-5C0E3737E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66E4731-FFEB-5AFD-26A5-191B33253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deduplication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BC8C2A-7C24-C1A5-404B-D917BCA3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F6BF52F-44C8-C869-60E9-F01375EE41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white background with black and blue text&#10;&#10;Description automatically generated">
            <a:extLst>
              <a:ext uri="{FF2B5EF4-FFF2-40B4-BE49-F238E27FC236}">
                <a16:creationId xmlns:a16="http://schemas.microsoft.com/office/drawing/2014/main" id="{8D64655C-BA78-232B-E3ED-9319B04C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59" y="2894507"/>
            <a:ext cx="10895080" cy="2897513"/>
          </a:xfrm>
          <a:prstGeom prst="rect">
            <a:avLst/>
          </a:prstGeom>
        </p:spPr>
      </p:pic>
      <p:sp>
        <p:nvSpPr>
          <p:cNvPr id="2" name="Tijdelijke aanduiding voor tekst 4">
            <a:extLst>
              <a:ext uri="{FF2B5EF4-FFF2-40B4-BE49-F238E27FC236}">
                <a16:creationId xmlns:a16="http://schemas.microsoft.com/office/drawing/2014/main" id="{E159CD34-43C8-E7C7-B4AB-812AE7913FBA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Deduplication</a:t>
            </a:r>
          </a:p>
          <a:p>
            <a:pPr lvl="0" algn="just"/>
            <a:r>
              <a:rPr lang="en-GB" dirty="0"/>
              <a:t>Intermediate structure</a:t>
            </a:r>
          </a:p>
          <a:p>
            <a:pPr lvl="0" algn="just"/>
            <a:endParaRPr lang="en-GB" dirty="0"/>
          </a:p>
          <a:p>
            <a:pPr marL="0" lv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09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3875-CD24-4733-5796-4B62E859F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52A8DE-DAB7-B8FE-6449-1FB130A6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Type-Level : what now?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83B44E-BDCB-13FC-C1B0-FE50FE6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9125A32-463F-52FB-39FA-BD0E9E5B62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9871A-8677-438A-C443-FB74753C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6" y="4514244"/>
            <a:ext cx="9531537" cy="324253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833C8A1-962D-8BE9-BFF7-D68644B1099A}"/>
              </a:ext>
            </a:extLst>
          </p:cNvPr>
          <p:cNvSpPr txBox="1">
            <a:spLocks/>
          </p:cNvSpPr>
          <p:nvPr/>
        </p:nvSpPr>
        <p:spPr>
          <a:xfrm>
            <a:off x="2048808" y="1800225"/>
            <a:ext cx="7559675" cy="3343275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pPr lvl="0" algn="just"/>
            <a:r>
              <a:rPr lang="en-GB" dirty="0"/>
              <a:t>Mapping</a:t>
            </a:r>
          </a:p>
          <a:p>
            <a:pPr lvl="0" algn="just"/>
            <a:r>
              <a:rPr lang="en-GB" dirty="0"/>
              <a:t>Type Safety</a:t>
            </a:r>
          </a:p>
          <a:p>
            <a:pPr lvl="0" algn="just"/>
            <a:r>
              <a:rPr lang="en-GB" dirty="0"/>
              <a:t>Extendable</a:t>
            </a:r>
          </a:p>
          <a:p>
            <a:pPr lvl="0" algn="just"/>
            <a:r>
              <a:rPr lang="en-GB" dirty="0"/>
              <a:t>Preserve Information</a:t>
            </a:r>
          </a:p>
          <a:p>
            <a:pPr lvl="0"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60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2739-073B-74A0-AF22-83D95ABC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29E7589-357B-CE70-BB2F-2B302425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782F8ED-AF96-7B17-78E4-E69F6E33D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(De)constructing variant types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723982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F15C-A2EA-AB54-80A5-58DA02B8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73E3B-D3BD-2C96-3D7E-AA53B0371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52C934-2D38-1945-980E-3E917433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A05151C-9BE6-0303-13C9-CA594BC6A6C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0572D7B-D7E8-4E9A-80B0-9F6A82D99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Extending behavior</a:t>
            </a:r>
          </a:p>
          <a:p>
            <a:pPr algn="just"/>
            <a:r>
              <a:rPr lang="en-US" dirty="0"/>
              <a:t>Parameterization on the composition</a:t>
            </a:r>
          </a:p>
          <a:p>
            <a:pPr algn="just"/>
            <a:r>
              <a:rPr lang="en-US" dirty="0"/>
              <a:t>Goal : mapping between datatypes</a:t>
            </a:r>
          </a:p>
          <a:p>
            <a:pPr algn="just"/>
            <a:r>
              <a:rPr lang="en-US" dirty="0"/>
              <a:t>(De)construction</a:t>
            </a:r>
          </a:p>
          <a:p>
            <a:pPr algn="just"/>
            <a:r>
              <a:rPr lang="en-US" dirty="0" err="1"/>
              <a:t>Bitsize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FE230C-1040-7E72-8F68-77F27A3EF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08" y="4429124"/>
            <a:ext cx="6398198" cy="19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04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ED0F-BBAB-F823-3451-1187BA47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08A783-8B43-6E62-68E2-7E6B92A6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closed system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274D49-BD81-C8A8-0E50-A2C75BAC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28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87D89E9-14A7-19ED-AC00-B4ED321F0FF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B5DEB1C-188B-863F-F4BB-515DD771E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GADT</a:t>
            </a:r>
          </a:p>
          <a:p>
            <a:pPr algn="just"/>
            <a:r>
              <a:rPr lang="en-US" dirty="0"/>
              <a:t>Refine the type</a:t>
            </a:r>
          </a:p>
        </p:txBody>
      </p:sp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77481EF-0A2F-9861-D4E0-145BF278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89" y="3197230"/>
            <a:ext cx="6617439" cy="25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9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D9400-30D6-E6BB-0AE4-6C144086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6635EE7-3595-F19B-52D4-28F01C983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deduplication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63F8CE1-07C7-B992-CDDF-CAF8F5A7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29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5D3C88-F4D8-5B1D-9F15-6D86511F2C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ABEF9F1-ABE0-A815-7E9A-F21DE7D8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79" y="1832047"/>
            <a:ext cx="9057712" cy="2266090"/>
          </a:xfrm>
          <a:prstGeom prst="rect">
            <a:avLst/>
          </a:prstGeom>
        </p:spPr>
      </p:pic>
      <p:pic>
        <p:nvPicPr>
          <p:cNvPr id="12" name="Picture 1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A8E97657-6AC7-18BD-B204-7286868C8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42" y="4437395"/>
            <a:ext cx="10356058" cy="13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632F-4FF5-DB71-5E2B-C794C371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5481591-D0AE-4423-0194-9ED0E030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Example : casus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5D119AD-4FA6-94DE-3436-74A1ABA4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7F63794-36E7-680D-8F6D-D2EB5A8A9C4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DFA1B8-5DD9-969E-2AE0-89DC1479D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Array Language</a:t>
            </a:r>
          </a:p>
          <a:p>
            <a:pPr algn="just"/>
            <a:r>
              <a:rPr lang="en-US" dirty="0"/>
              <a:t>Data-parallel</a:t>
            </a:r>
            <a:endParaRPr lang="nl-NL" dirty="0"/>
          </a:p>
          <a:p>
            <a:pPr algn="just"/>
            <a:r>
              <a:rPr lang="en-US" dirty="0"/>
              <a:t>Raytracer</a:t>
            </a:r>
            <a:r>
              <a:rPr lang="nl-NL" dirty="0"/>
              <a:t> </a:t>
            </a:r>
            <a:r>
              <a:rPr lang="en-US" dirty="0"/>
              <a:t>intersection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319C9-C822-8033-F404-47DB8212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92" y="4394026"/>
            <a:ext cx="842127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6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1D38-37FB-D55B-3328-87037023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5C866B2-FB5E-9C7D-888A-5908B2B12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Datatype-Generic : considerations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1980EF6-43D4-1207-DF45-A904E2A1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30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F686BCC-38E9-485A-893C-3E6017846C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BEDFC9-96CF-2199-9867-C036D327A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Isomorphic</a:t>
            </a:r>
          </a:p>
          <a:p>
            <a:pPr algn="just"/>
            <a:r>
              <a:rPr lang="en-US" dirty="0"/>
              <a:t>Compact</a:t>
            </a:r>
          </a:p>
          <a:p>
            <a:pPr algn="just"/>
            <a:r>
              <a:rPr lang="en-US" dirty="0"/>
              <a:t>Truncation</a:t>
            </a:r>
          </a:p>
          <a:p>
            <a:pPr algn="just"/>
            <a:r>
              <a:rPr lang="en-US" dirty="0"/>
              <a:t>Type Safety</a:t>
            </a:r>
          </a:p>
          <a:p>
            <a:pPr algn="just"/>
            <a:r>
              <a:rPr lang="en-US" dirty="0"/>
              <a:t>Type-level sorting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63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0B3A2-EFAD-9324-BA8B-819546AB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011E0CB-64DA-7FA3-51A9-C1C4E1D8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F4C961F-763C-0219-4453-216D54A6A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Implementation in Accelerate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49922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4D5B-505D-FDA0-4B1F-AB46410B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D8726D-F39E-9F48-903A-26A431610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introduction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62911D-0290-4A07-BCDA-2B8986F2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32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8925E3E-C983-83F8-30DF-EF28D6FF67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C14B25F-707E-685A-AC3D-936056101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Accelerate</a:t>
            </a:r>
          </a:p>
          <a:p>
            <a:pPr algn="just"/>
            <a:r>
              <a:rPr lang="en-US" dirty="0"/>
              <a:t>Deeply Embedded</a:t>
            </a:r>
          </a:p>
          <a:p>
            <a:pPr algn="just"/>
            <a:r>
              <a:rPr lang="en-US" dirty="0"/>
              <a:t>Disconnection between Surface and Embedded</a:t>
            </a:r>
          </a:p>
          <a:p>
            <a:pPr algn="just"/>
            <a:r>
              <a:rPr lang="en-US" dirty="0"/>
              <a:t>Embedded Pattern Matching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48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B5EB-B67D-F114-9785-B2DEB618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293778-2500-3BE4-0877-371CE200D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pattern synonyms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2C325E-F0DD-D9D1-E901-B8132E64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33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23666B3-31F2-FDAE-A916-074AAD8402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computer code with many letters&#10;&#10;Description automatically generated with medium confidence">
            <a:extLst>
              <a:ext uri="{FF2B5EF4-FFF2-40B4-BE49-F238E27FC236}">
                <a16:creationId xmlns:a16="http://schemas.microsoft.com/office/drawing/2014/main" id="{4EE64B0F-C21E-4192-6A43-ADE94846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35" y="2380332"/>
            <a:ext cx="9989011" cy="28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3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1999-2171-1A54-3E49-CE0CE70CC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F5C95E-7914-FC56-0D9D-F0C0544E0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en-US" dirty="0"/>
              <a:t>Implementation : result</a:t>
            </a:r>
            <a:endParaRPr lang="nl-N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388E25-719A-51CD-3887-7CAD8A84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34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4477D1-3092-3F1B-8975-AEF9464E09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D507089-7776-A199-85E4-2614C65A3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Memory Representation</a:t>
            </a:r>
          </a:p>
          <a:p>
            <a:pPr algn="just"/>
            <a:r>
              <a:rPr lang="en-US" dirty="0"/>
              <a:t>(De)constructors</a:t>
            </a:r>
          </a:p>
          <a:p>
            <a:pPr algn="just"/>
            <a:r>
              <a:rPr lang="en-US" dirty="0"/>
              <a:t>Data structures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993064B-B9F1-AC1B-C791-19ECC06D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26" y="3676853"/>
            <a:ext cx="8611641" cy="19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3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009E-255E-7B2B-2D83-75FA7AFA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864364-FDEF-2C67-60FB-7A8D28247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Example : solution 1 (ADT)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87BBAC-DE78-4425-E718-4534A881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DEF2AE1-FC5E-F7D8-9B01-70E837DA870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Picture 1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EC99553-5AAC-26CF-A285-07E6B4FF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75" y="2972398"/>
            <a:ext cx="823074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5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C3C8-1B12-E228-1BE7-6FA19DA4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72F0EB-9B78-F842-8032-39D12EDB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Example : solution 2 (interface)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FA2AB2-0B1E-103B-26A2-4D00D6BA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5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104401-B0DA-2CEE-C78E-7E3A7F2CA48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A close-up of text&#10;&#10;Description automatically generated">
            <a:extLst>
              <a:ext uri="{FF2B5EF4-FFF2-40B4-BE49-F238E27FC236}">
                <a16:creationId xmlns:a16="http://schemas.microsoft.com/office/drawing/2014/main" id="{9111840E-4C96-7FB4-62CF-7A401835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38" y="2967600"/>
            <a:ext cx="923101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09021-611F-9FAB-FAC5-1F211510C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1C79A-EB90-4E1C-632B-66B3E3027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Example : issue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5C0081-C348-B44C-A6B7-41A70DA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6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80C696-9FAB-A863-D898-7ECA4FE2E9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E2F95A0-D386-85B9-074F-B4BEF96BE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en-US" dirty="0"/>
              <a:t>Abstraction</a:t>
            </a:r>
          </a:p>
          <a:p>
            <a:pPr algn="just"/>
            <a:r>
              <a:rPr lang="en-US" dirty="0"/>
              <a:t>Intention</a:t>
            </a:r>
          </a:p>
          <a:p>
            <a:pPr algn="just"/>
            <a:r>
              <a:rPr lang="nl-NL" dirty="0"/>
              <a:t>Meta-programming</a:t>
            </a:r>
          </a:p>
          <a:p>
            <a:pPr algn="just"/>
            <a:r>
              <a:rPr lang="nl-NL" dirty="0"/>
              <a:t>Low-level control</a:t>
            </a:r>
          </a:p>
          <a:p>
            <a:pPr algn="just"/>
            <a:r>
              <a:rPr lang="nl-NL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30648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8FE6-102D-C9C0-A9E4-59412109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1DD133-0FAA-C695-FE3C-FBABD84CE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Question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706D52-DCFA-0019-7C34-8FD2AD5E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7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E69EF17-5543-B859-1F5B-750DAE07D5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F98D28-C672-1CE4-32FB-478D47296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758" y="2595972"/>
            <a:ext cx="11058525" cy="980255"/>
          </a:xfrm>
        </p:spPr>
        <p:txBody>
          <a:bodyPr/>
          <a:lstStyle/>
          <a:p>
            <a:pPr algn="just"/>
            <a:r>
              <a:rPr lang="en-GB" i="1" dirty="0"/>
              <a:t>How to obtain low-level control that is applicable for high performance computing, while preserving the higher-abstraction surface representation?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09152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79D5F-606B-B90B-0D3C-E8DE55D3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7311DA7-11C7-082B-685F-5D16A6D8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EBD0-F76D-5747-A0AD-B9B876916FA5}" type="datetime1">
              <a:rPr lang="nl-NL" smtClean="0"/>
              <a:t>8-2-2024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087878B-6113-D06C-15DC-05393813C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What affects performance?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8095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8710-FF5C-487A-87B9-98767A5A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C3E49B-8208-D600-C3B8-BF543C29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49" y="1065980"/>
            <a:ext cx="7559675" cy="616823"/>
          </a:xfrm>
        </p:spPr>
        <p:txBody>
          <a:bodyPr/>
          <a:lstStyle/>
          <a:p>
            <a:r>
              <a:rPr lang="nl-NL" dirty="0"/>
              <a:t>Performance : what </a:t>
            </a:r>
            <a:r>
              <a:rPr lang="en-US" dirty="0"/>
              <a:t>affects</a:t>
            </a:r>
            <a:r>
              <a:rPr lang="nl-NL" dirty="0"/>
              <a:t> performance?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AF87F65-6AB4-0386-2181-BA4FC8AC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6D22F896-40B5-4ADD-8801-0D06FADFA095}" type="slidenum">
              <a:rPr lang="en-US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9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96C96E4-E629-4EAB-1AE3-F25C7670C4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r">
              <a:defRPr sz="1200" b="0" i="0"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fld id="{3312412D-8F96-E846-ACEC-049D13E17593}" type="datetime1">
              <a:rPr lang="nl-NL" smtClean="0">
                <a:latin typeface="Open Sans Light" panose="020B0306030504020204" pitchFamily="34" charset="0"/>
                <a:cs typeface="Open Sans Light" panose="020B0306030504020204" pitchFamily="34" charset="0"/>
              </a:rPr>
              <a:pPr/>
              <a:t>8-2-2024</a:t>
            </a:fld>
            <a:endParaRPr lang="en-US" dirty="0"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A165BBB-E091-A3DF-269E-1BF5448E9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808" y="1800225"/>
            <a:ext cx="7559675" cy="3343275"/>
          </a:xfrm>
        </p:spPr>
        <p:txBody>
          <a:bodyPr/>
          <a:lstStyle/>
          <a:p>
            <a:pPr algn="just"/>
            <a:r>
              <a:rPr lang="nl-NL" dirty="0"/>
              <a:t>Cache</a:t>
            </a:r>
          </a:p>
          <a:p>
            <a:pPr algn="just"/>
            <a:r>
              <a:rPr lang="en-US" dirty="0"/>
              <a:t>Branching/Divergence</a:t>
            </a:r>
          </a:p>
          <a:p>
            <a:pPr lvl="1" algn="just"/>
            <a:r>
              <a:rPr lang="en-US" dirty="0"/>
              <a:t>Vectorization</a:t>
            </a:r>
          </a:p>
          <a:p>
            <a:pPr algn="just"/>
            <a:r>
              <a:rPr lang="en-US" dirty="0"/>
              <a:t>CPU/GPU</a:t>
            </a:r>
          </a:p>
          <a:p>
            <a:pPr algn="just"/>
            <a:r>
              <a:rPr lang="en-US" dirty="0"/>
              <a:t>Memory bound vs Compute bound</a:t>
            </a:r>
          </a:p>
          <a:p>
            <a:pPr algn="just"/>
            <a:r>
              <a:rPr lang="en-US" dirty="0"/>
              <a:t>Access Pattern</a:t>
            </a:r>
          </a:p>
          <a:p>
            <a:pPr algn="just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2871735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7" id="{4C6844B0-C7B9-C341-95CC-913C2616B6DD}" vid="{B67AB37F-6C58-C14D-9ADB-7A16A3D1F7D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uu_powerpoint_template_EN_2021_footer (1)</Template>
  <TotalTime>1994</TotalTime>
  <Words>442</Words>
  <Application>Microsoft Office PowerPoint</Application>
  <PresentationFormat>Custom</PresentationFormat>
  <Paragraphs>258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Merriweather Light</vt:lpstr>
      <vt:lpstr>Verdana</vt:lpstr>
      <vt:lpstr>Merriweather Regular</vt:lpstr>
      <vt:lpstr>Open Sans</vt:lpstr>
      <vt:lpstr>Open Sans Light</vt:lpstr>
      <vt:lpstr>Arial</vt:lpstr>
      <vt:lpstr>Utrecht University</vt:lpstr>
      <vt:lpstr>Obtaining Low-Level Control in a High-Level Language : Variant Types in Data-Parallel Array Languages</vt:lpstr>
      <vt:lpstr>Introduction</vt:lpstr>
      <vt:lpstr>Example : casus</vt:lpstr>
      <vt:lpstr>Example : solution 1 (ADT)</vt:lpstr>
      <vt:lpstr>Example : solution 2 (interface)</vt:lpstr>
      <vt:lpstr>Example : issue</vt:lpstr>
      <vt:lpstr>Question</vt:lpstr>
      <vt:lpstr>What affects performance?</vt:lpstr>
      <vt:lpstr>Performance : what affects performance?</vt:lpstr>
      <vt:lpstr>Performance : for variants, what is possible?</vt:lpstr>
      <vt:lpstr>Performance : element-wise considerations</vt:lpstr>
      <vt:lpstr>Performance : variant-wise considerations</vt:lpstr>
      <vt:lpstr>Can we abstract over it?</vt:lpstr>
      <vt:lpstr>Solution : single abstraction</vt:lpstr>
      <vt:lpstr>Solution : variant-wise (ECS)</vt:lpstr>
      <vt:lpstr>Solution : element-wise (ADT)</vt:lpstr>
      <vt:lpstr>Proposed Solution : Polymorphic Variants</vt:lpstr>
      <vt:lpstr>Polymorphic variants : introduction</vt:lpstr>
      <vt:lpstr>Computing Types : Efficient Memory Representation</vt:lpstr>
      <vt:lpstr>Type-level : introduction</vt:lpstr>
      <vt:lpstr>Type-Level : composition</vt:lpstr>
      <vt:lpstr>Datatypes in Embedded Languages</vt:lpstr>
      <vt:lpstr>Type-Level : solution</vt:lpstr>
      <vt:lpstr>Type-Level : deduplication</vt:lpstr>
      <vt:lpstr>Type-Level : what now?</vt:lpstr>
      <vt:lpstr>(De)constructing variant types</vt:lpstr>
      <vt:lpstr>Datatype-Generic : introduction</vt:lpstr>
      <vt:lpstr>Datatype-Generic : closed system</vt:lpstr>
      <vt:lpstr>Datatype-Generic : deduplication</vt:lpstr>
      <vt:lpstr>Datatype-Generic : considerations</vt:lpstr>
      <vt:lpstr>Implementation in Accelerate</vt:lpstr>
      <vt:lpstr>Implementation : introduction</vt:lpstr>
      <vt:lpstr>Implementation : pattern synonyms</vt:lpstr>
      <vt:lpstr>Implementation : result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Graaf, L. de (Luuk)</dc:creator>
  <cp:keywords/>
  <dc:description/>
  <cp:lastModifiedBy>Graaf, L. de (Luuk)</cp:lastModifiedBy>
  <cp:revision>20</cp:revision>
  <dcterms:created xsi:type="dcterms:W3CDTF">2023-02-07T13:16:09Z</dcterms:created>
  <dcterms:modified xsi:type="dcterms:W3CDTF">2024-02-08T12:56:04Z</dcterms:modified>
  <cp:category/>
</cp:coreProperties>
</file>